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embeddedFontLst>
    <p:embeddedFont>
      <p:font typeface="Montserrat"/>
      <p:regular r:id="rId17"/>
      <p:bold r:id="rId18"/>
      <p:italic r:id="rId19"/>
      <p:boldItalic r:id="rId20"/>
    </p:embeddedFont>
    <p:embeddedFont>
      <p:font typeface="Century Gothic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-boldItalic.fntdata"/><Relationship Id="rId11" Type="http://schemas.openxmlformats.org/officeDocument/2006/relationships/slide" Target="slides/slide6.xml"/><Relationship Id="rId22" Type="http://schemas.openxmlformats.org/officeDocument/2006/relationships/font" Target="fonts/CenturyGothic-bold.fntdata"/><Relationship Id="rId10" Type="http://schemas.openxmlformats.org/officeDocument/2006/relationships/slide" Target="slides/slide5.xml"/><Relationship Id="rId21" Type="http://schemas.openxmlformats.org/officeDocument/2006/relationships/font" Target="fonts/CenturyGothic-regular.fntdata"/><Relationship Id="rId13" Type="http://schemas.openxmlformats.org/officeDocument/2006/relationships/slide" Target="slides/slide8.xml"/><Relationship Id="rId24" Type="http://schemas.openxmlformats.org/officeDocument/2006/relationships/font" Target="fonts/CenturyGothic-boldItalic.fntdata"/><Relationship Id="rId12" Type="http://schemas.openxmlformats.org/officeDocument/2006/relationships/slide" Target="slides/slide7.xml"/><Relationship Id="rId23" Type="http://schemas.openxmlformats.org/officeDocument/2006/relationships/font" Target="fonts/CenturyGothic-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Montserrat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Montserrat-italic.fntdata"/><Relationship Id="rId6" Type="http://schemas.openxmlformats.org/officeDocument/2006/relationships/slide" Target="slides/slide1.xml"/><Relationship Id="rId18" Type="http://schemas.openxmlformats.org/officeDocument/2006/relationships/font" Target="fonts/Montserrat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041d2cdd81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041d2cdd81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045a4f6e7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045a4f6e7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c25775689e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c25775689e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045a4f6e7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045a4f6e7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fc281650fa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fc281650fa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fc281650fa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fc281650f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fc281650fa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fc281650fa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041d2cdd81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041d2cdd81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041d2cdd81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041d2cdd81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041d2cdd81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041d2cdd81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250475" y="2877850"/>
            <a:ext cx="8520600" cy="72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Century Gothic"/>
                <a:ea typeface="Century Gothic"/>
                <a:cs typeface="Century Gothic"/>
                <a:sym typeface="Century Gothic"/>
              </a:rPr>
              <a:t>Understanding Operational and Corporate Risks in Education</a:t>
            </a:r>
            <a:endParaRPr b="1" sz="18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250475" y="36056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Century Gothic"/>
                <a:ea typeface="Century Gothic"/>
                <a:cs typeface="Century Gothic"/>
                <a:sym typeface="Century Gothic"/>
              </a:rPr>
              <a:t>24th September</a:t>
            </a:r>
            <a:r>
              <a:rPr b="1" lang="en-GB" sz="1700">
                <a:latin typeface="Century Gothic"/>
                <a:ea typeface="Century Gothic"/>
                <a:cs typeface="Century Gothic"/>
                <a:sym typeface="Century Gothic"/>
              </a:rPr>
              <a:t> 2024</a:t>
            </a:r>
            <a:endParaRPr b="1" sz="1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1075" y="293925"/>
            <a:ext cx="2819400" cy="251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808275" y="744575"/>
            <a:ext cx="8024100" cy="912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40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</a:t>
            </a:r>
            <a:r>
              <a:rPr lang="en-GB" sz="40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Welcome</a:t>
            </a:r>
            <a:endParaRPr sz="40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2" name="Google Shape;62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Introduction: </a:t>
            </a:r>
            <a:endParaRPr sz="15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Leigh Sellwood - CFO, Schools for Every Child</a:t>
            </a:r>
            <a:endParaRPr sz="15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Karen Chaplin - Risks and Projects Officer, Schools for Every child </a:t>
            </a:r>
            <a:endParaRPr sz="15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ctrTitle"/>
          </p:nvPr>
        </p:nvSpPr>
        <p:spPr>
          <a:xfrm>
            <a:off x="311700" y="339425"/>
            <a:ext cx="8520600" cy="67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100" u="sng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Why We Record Risks</a:t>
            </a:r>
            <a:endParaRPr sz="2100" u="sng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9" name="Google Shape;69;p15"/>
          <p:cNvSpPr txBox="1"/>
          <p:nvPr>
            <p:ph idx="1" type="subTitle"/>
          </p:nvPr>
        </p:nvSpPr>
        <p:spPr>
          <a:xfrm>
            <a:off x="264950" y="1625075"/>
            <a:ext cx="8520600" cy="323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Why We Record Risks</a:t>
            </a:r>
            <a:endParaRPr b="1"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Recording risks is an essential part of risk management in schools. It helps to: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Identify Potential Issues Early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: By documenting risks, you can identify potential problems before they escalate.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Prioritise Resources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: Knowing the risks allows you to allocate resources more effectively to mitigate them.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Improve Decision-Making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: Detailed risk records provide a clearer picture for making informed decisions.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Enhance Accountability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: Keeping records ensures that everyone is aware of the risks and their responsibilities in managing them.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Compliance and Reporting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: Documenting risks is often a requirement for regulatory compliance and reporting to stakeholders.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6"/>
          <p:cNvSpPr txBox="1"/>
          <p:nvPr/>
        </p:nvSpPr>
        <p:spPr>
          <a:xfrm>
            <a:off x="1843650" y="1162275"/>
            <a:ext cx="4695900" cy="39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Operational Risks</a:t>
            </a:r>
            <a:endParaRPr b="1"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Operational risks in schools involve day-to-day activities that could hinder the school's ability to achieve its objectives. These include: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Health and Safety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Accidents, injuries, or illnesses within the school premises.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IT and Data Security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Cybersecurity threats, data breaches, and loss of critical data.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Resource Management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Ineffective use of financial, physical, and human resources.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Corporate Risks</a:t>
            </a:r>
            <a:endParaRPr b="1"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Corporate risks are broader and can affect the school at a strategic level. These include: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Reputational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Negative publicity, poor academic results, and stakeholder dissatisfaction.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Compliance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Failing to comply with legislation, regulations, and policies.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000"/>
              <a:buChar char="●"/>
            </a:pPr>
            <a:r>
              <a:rPr b="1"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Financial Risks: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Budget deficits, funding cuts, and financial mismanagement (good 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practice</a:t>
            </a:r>
            <a:r>
              <a:rPr lang="en-GB" sz="10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to add costs to this). </a:t>
            </a:r>
            <a:endParaRPr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7" name="Google Shape;77;p16"/>
          <p:cNvSpPr txBox="1"/>
          <p:nvPr/>
        </p:nvSpPr>
        <p:spPr>
          <a:xfrm>
            <a:off x="1242450" y="300600"/>
            <a:ext cx="5958600" cy="6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1. Risks in Education</a:t>
            </a:r>
            <a:endParaRPr b="1" sz="2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2"/>
              </a:solidFill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1295850" y="1102150"/>
            <a:ext cx="3840900" cy="39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7"/>
          <p:cNvSpPr txBox="1"/>
          <p:nvPr/>
        </p:nvSpPr>
        <p:spPr>
          <a:xfrm>
            <a:off x="1843650" y="1162275"/>
            <a:ext cx="4695900" cy="39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Safeguarding and Child Protection</a:t>
            </a:r>
            <a:endParaRPr b="1"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Risk: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Students may be exposed to harm or abuse. </a:t>
            </a: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How to Manage:</a:t>
            </a:r>
            <a:endParaRPr b="1"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Implement a robust safeguarding policy.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Train staff on child protection issues.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Regularly review and update safeguarding procedures.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Academic Performance</a:t>
            </a:r>
            <a:endParaRPr b="1"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Risk: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Decline in student academic outcomes. </a:t>
            </a: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How to Manage:</a:t>
            </a:r>
            <a:endParaRPr b="1"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Monitor student progress regularly.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Provide targeted interventions for struggling students.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Font typeface="Montserrat"/>
              <a:buChar char="●"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Invest in professional development for teachers.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242424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5" name="Google Shape;85;p17"/>
          <p:cNvSpPr txBox="1"/>
          <p:nvPr/>
        </p:nvSpPr>
        <p:spPr>
          <a:xfrm>
            <a:off x="1242450" y="300600"/>
            <a:ext cx="5958600" cy="6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Risks in Education (continued)</a:t>
            </a:r>
            <a:endParaRPr b="1" sz="2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2. Identifying and Assessing Risks</a:t>
            </a:r>
            <a:endParaRPr sz="2111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311700" y="11591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 u="sng">
                <a:solidFill>
                  <a:srgbClr val="EB1E78"/>
                </a:solidFill>
                <a:highlight>
                  <a:schemeClr val="lt1"/>
                </a:highlight>
              </a:rPr>
              <a:t>Steps to Identify Risks</a:t>
            </a:r>
            <a:endParaRPr b="1" sz="1300" u="sng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Brainstorming Sessions: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Engage staff and stakeholders to identify potential risks.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Risk Surveys: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Conduct surveys to gather insights from the school community.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Historical Data Analysis: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Review past incidents to identify recurring risks.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300" u="sng">
                <a:solidFill>
                  <a:srgbClr val="EB1E78"/>
                </a:solidFill>
                <a:highlight>
                  <a:schemeClr val="lt1"/>
                </a:highlight>
              </a:rPr>
              <a:t>Risk Assessment Process</a:t>
            </a:r>
            <a:endParaRPr b="1" sz="1300" u="sng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Risk Identification: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List all possible risks.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Risk Analysis: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Evaluate the likelihood and impact of each risk.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</a:rPr>
              <a:t>Risk Prioritisation: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</a:rPr>
              <a:t> Rank risks based on their potential impact on the school.</a:t>
            </a:r>
            <a:endParaRPr sz="1100">
              <a:solidFill>
                <a:srgbClr val="EB1E78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3. Mitigating Operational Risks</a:t>
            </a:r>
            <a:endParaRPr sz="2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8" name="Google Shape;98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Health and Safety Measures</a:t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Regular Training: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Conduct health and safety training for staff and students.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Risk Assessments: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Perform regular risk assessments of the school environment.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Emergency Procedures: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Develop and communicate clear emergency procedures.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IT and Data Security Measures</a:t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Cybersecurity Training: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Educate staff on data protection and cybersecurity best practices. (RPA Have training video) 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Secure Systems: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Implement robust IT security systems and protocols.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Backup Plans: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Ensure regular data backups and disaster recovery plans (include tried and tested too)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4. Mitigating Corporate Risks</a:t>
            </a:r>
            <a:endParaRPr sz="2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5" name="Google Shape;105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Reputational Management</a:t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Stakeholder Engagement: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Maintain open communication with parents, students, and the community.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Media Training: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Train staff on handling media interactions and public relations.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Quality Assurance: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Implement robust quality assurance processes to maintain high academic standards.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Compliance Strategies</a:t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Policy Updates: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Regularly update school policies to align with current legislation.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Training Programs: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Provide compliance training for staff to ensure awareness of legal requirements.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3211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ct val="100000"/>
              <a:buChar char="●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Audits: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Conduct regular audits to ensure adherence to policies and regulations.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-GB" sz="213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5. Developing a Risk Management Plan</a:t>
            </a:r>
            <a:endParaRPr b="1" sz="213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>
              <a:solidFill>
                <a:srgbClr val="EB1E78"/>
              </a:solidFill>
            </a:endParaRPr>
          </a:p>
        </p:txBody>
      </p:sp>
      <p:sp>
        <p:nvSpPr>
          <p:cNvPr id="112" name="Google Shape;112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Key Components</a:t>
            </a:r>
            <a:endParaRPr b="1" sz="13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Risk Register: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Document all identified risks, their assessments, and mitigation strategies.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Action Plans: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Develop specific action plans for high-priority risks.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Monitoring and Review: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Regularly monitor risks and review mitigation strategies to ensure effectiveness.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1100"/>
              <a:buAutoNum type="arabicPeriod"/>
            </a:pPr>
            <a:r>
              <a:rPr b="1"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Communication Plan:</a:t>
            </a: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 Establish clear channels for communicating risks and mitigation plans to stakeholders.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12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Template Sample</a:t>
            </a:r>
            <a:endParaRPr sz="212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2"/>
          <p:cNvSpPr txBox="1"/>
          <p:nvPr>
            <p:ph idx="1" type="body"/>
          </p:nvPr>
        </p:nvSpPr>
        <p:spPr>
          <a:xfrm>
            <a:off x="214050" y="995300"/>
            <a:ext cx="8645100" cy="35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Sample Headings: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120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Property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Title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Category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Code if applicable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Description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Response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Pre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Post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Likelihood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Impact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RAG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Review date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Frequency Number and Value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Owner 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285750" lvl="0" marL="457200" rtl="0" algn="l">
              <a:spcBef>
                <a:spcPts val="0"/>
              </a:spcBef>
              <a:spcAft>
                <a:spcPts val="0"/>
              </a:spcAft>
              <a:buClr>
                <a:srgbClr val="EB1E78"/>
              </a:buClr>
              <a:buSzPts val="900"/>
              <a:buFont typeface="Montserrat"/>
              <a:buAutoNum type="arabicPeriod"/>
            </a:pPr>
            <a:r>
              <a:rPr lang="en-GB" sz="900">
                <a:solidFill>
                  <a:srgbClr val="EB1E78"/>
                </a:solidFill>
                <a:latin typeface="Montserrat"/>
                <a:ea typeface="Montserrat"/>
                <a:cs typeface="Montserrat"/>
                <a:sym typeface="Montserrat"/>
              </a:rPr>
              <a:t>Countermeasure</a:t>
            </a:r>
            <a:endParaRPr sz="900">
              <a:solidFill>
                <a:srgbClr val="EB1E78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0" name="Google Shape;12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3500" y="1131700"/>
            <a:ext cx="7314702" cy="78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-GB" sz="213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6. Conclusion</a:t>
            </a:r>
            <a:endParaRPr b="1" sz="213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127" name="Google Shape;127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rgbClr val="242424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rgbClr val="242424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Understanding and managing operational and corporate risks is crucial for the smooth functioning of your Schools. By identifying, assessing, and mitigating these risks, you can ensure a safer and more effective educational environment for your pupils and staff.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EB1E78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Our Advanced Risk CPD will be available soon to book for Summer 2025.</a:t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1100">
              <a:solidFill>
                <a:srgbClr val="EB1E78"/>
              </a:solidFill>
              <a:highlight>
                <a:schemeClr val="lt1"/>
              </a:highlight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28" name="Google Shape;12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75" y="55450"/>
            <a:ext cx="1078925" cy="96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